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0" r:id="rId3"/>
    <p:sldId id="287" r:id="rId4"/>
    <p:sldId id="286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87112" autoAdjust="0"/>
  </p:normalViewPr>
  <p:slideViewPr>
    <p:cSldViewPr>
      <p:cViewPr varScale="1">
        <p:scale>
          <a:sx n="66" d="100"/>
          <a:sy n="66" d="100"/>
        </p:scale>
        <p:origin x="-2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4C137-71DE-4DBF-B2CD-9701DB90D79F}" type="datetimeFigureOut">
              <a:rPr lang="fr-BE" smtClean="0"/>
              <a:t>7/06/17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9E44E-EE88-4D9A-892D-CDBEC0BF9BE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481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ROOT SYMPOSIUM</a:t>
            </a: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fr-BE" sz="1400" b="1">
                <a:latin typeface="Calibri" charset="0"/>
                <a:ea typeface="ＭＳ Ｐゴシック" charset="0"/>
              </a:rPr>
              <a:t>Main mechanisms involved in hyperaccumulation include efficient uptake, efficient loading and unloading from the xylem, efficient detoxification in the shoots</a:t>
            </a:r>
          </a:p>
          <a:p>
            <a:pPr defTabSz="457200" eaLnBrk="1" hangingPunct="1">
              <a:spcBef>
                <a:spcPct val="0"/>
              </a:spcBef>
            </a:pPr>
            <a:endParaRPr lang="fr-BE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Les différentes populations d’A. halleri appartiennent à des unités génétiques distinguent au sein desquelles de populations métallicoles ont évolué à partir de populations non métallicoles. NOUS éTUDIONS EN PARTICULIER 4 POPULATIONS PRéSENTANT DES NIVEAUX DE TOLéRANCE ET D’ACCUMULATION DU CD CONTRASTéS. Le mémorant particpera … (à lire)</a:t>
            </a: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264A40-7B77-6A43-805B-79594E1B3FC3}" type="slidenum">
              <a:rPr lang="fr-BE" sz="1200">
                <a:latin typeface="Calibri" charset="0"/>
              </a:rPr>
              <a:pPr eaLnBrk="1" hangingPunct="1"/>
              <a:t>3</a:t>
            </a:fld>
            <a:endParaRPr lang="fr-B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9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9E44E-EE88-4D9A-892D-CDBEC0BF9BE5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219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0700"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1D7F-28B3-439B-8804-B52698C80E9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13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1D7F-28B3-439B-8804-B52698C80E9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01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79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53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488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B828-7D48-4156-8F27-1A283D878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1B7B4-6DEF-4A7E-B15A-7F11EFAAA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64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A406-5F99-46D4-99EA-B6C982BE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2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F2FF0-89B3-43C5-87C6-DECBE9B6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C7F0-9357-4430-8AFB-B388BC619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104F3-C89B-4B02-871C-6D134918B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8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54E4-AAAC-4565-BD53-F96508C0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5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CBF26-D287-456F-9CB3-2FE33A702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9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154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F5AE-B21F-442E-864D-6500527CE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2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178C8-EA39-4CA5-8160-94D7107F6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5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8FA6-713A-4C75-B7EA-4E70F1A55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43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67FE-EFA9-4429-B427-8BD1FF368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57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0C4A9-E590-466A-8D02-8E78A2351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19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C239-F6B4-4F7A-861A-4E894CBC2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53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406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591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749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087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927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042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5C74-5F29-44A4-99F9-1E8ABBCD5D9D}" type="datetimeFigureOut">
              <a:rPr lang="fr-BE" smtClean="0"/>
              <a:t>7/06/17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2CBE0-9E55-4B2F-A97C-C6F61777E10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432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fld id="{9D735085-C261-4643-BA78-9B0499336B1F}" type="slidenum">
              <a:rPr lang="en-US"/>
              <a:pPr defTabSz="9143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image" Target="../media/image3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tif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3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49257"/>
            <a:ext cx="10059988" cy="75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 rot="21160305">
            <a:off x="2906368" y="2725697"/>
            <a:ext cx="7056784" cy="10156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05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Laboratory</a:t>
            </a:r>
            <a:r>
              <a:rPr lang="fr-BE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of Plant </a:t>
            </a:r>
            <a:r>
              <a:rPr lang="fr-BE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Physiology</a:t>
            </a:r>
            <a:r>
              <a:rPr lang="fr-BE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and </a:t>
            </a:r>
            <a:r>
              <a:rPr lang="fr-BE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Molecular</a:t>
            </a:r>
            <a:r>
              <a:rPr lang="fr-BE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fr-BE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Genetics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4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801688"/>
          </a:xfrm>
          <a:solidFill>
            <a:srgbClr val="72CB09"/>
          </a:solidFill>
        </p:spPr>
        <p:txBody>
          <a:bodyPr tIns="228600" bIns="228600"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GB" sz="4000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rPr>
              <a:t>Toxic elements - Cadmium</a:t>
            </a:r>
            <a:endParaRPr lang="en-GB" sz="4000" b="1" dirty="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387600" y="1582738"/>
          <a:ext cx="2451100" cy="370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orelDRAW" r:id="rId4" imgW="2156604" imgH="2156604" progId="">
                  <p:embed/>
                </p:oleObj>
              </mc:Choice>
              <mc:Fallback>
                <p:oleObj name="CorelDRAW" r:id="rId4" imgW="2156604" imgH="21566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582738"/>
                        <a:ext cx="2451100" cy="370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Freeform 4"/>
          <p:cNvSpPr>
            <a:spLocks/>
          </p:cNvSpPr>
          <p:nvPr/>
        </p:nvSpPr>
        <p:spPr bwMode="auto">
          <a:xfrm>
            <a:off x="2630488" y="4502150"/>
            <a:ext cx="642937" cy="26988"/>
          </a:xfrm>
          <a:custGeom>
            <a:avLst/>
            <a:gdLst>
              <a:gd name="T0" fmla="*/ 0 w 336"/>
              <a:gd name="T1" fmla="*/ 2147483647 h 17"/>
              <a:gd name="T2" fmla="*/ 2147483647 w 336"/>
              <a:gd name="T3" fmla="*/ 0 h 17"/>
              <a:gd name="T4" fmla="*/ 2147483647 w 336"/>
              <a:gd name="T5" fmla="*/ 2147483647 h 17"/>
              <a:gd name="T6" fmla="*/ 0 60000 65536"/>
              <a:gd name="T7" fmla="*/ 0 60000 65536"/>
              <a:gd name="T8" fmla="*/ 0 60000 65536"/>
              <a:gd name="T9" fmla="*/ 0 w 336"/>
              <a:gd name="T10" fmla="*/ 0 h 17"/>
              <a:gd name="T11" fmla="*/ 336 w 336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7">
                <a:moveTo>
                  <a:pt x="0" y="17"/>
                </a:moveTo>
                <a:cubicBezTo>
                  <a:pt x="65" y="13"/>
                  <a:pt x="129" y="0"/>
                  <a:pt x="194" y="0"/>
                </a:cubicBezTo>
                <a:cubicBezTo>
                  <a:pt x="241" y="0"/>
                  <a:pt x="336" y="9"/>
                  <a:pt x="336" y="9"/>
                </a:cubicBezTo>
              </a:path>
            </a:pathLst>
          </a:cu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4" name="Freeform 5"/>
          <p:cNvSpPr>
            <a:spLocks/>
          </p:cNvSpPr>
          <p:nvPr/>
        </p:nvSpPr>
        <p:spPr bwMode="auto">
          <a:xfrm>
            <a:off x="3989388" y="4487863"/>
            <a:ext cx="830262" cy="103187"/>
          </a:xfrm>
          <a:custGeom>
            <a:avLst/>
            <a:gdLst>
              <a:gd name="T0" fmla="*/ 0 w 434"/>
              <a:gd name="T1" fmla="*/ 2147483647 h 65"/>
              <a:gd name="T2" fmla="*/ 2147483647 w 434"/>
              <a:gd name="T3" fmla="*/ 2147483647 h 65"/>
              <a:gd name="T4" fmla="*/ 2147483647 w 434"/>
              <a:gd name="T5" fmla="*/ 2147483647 h 65"/>
              <a:gd name="T6" fmla="*/ 2147483647 w 434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434"/>
              <a:gd name="T13" fmla="*/ 0 h 65"/>
              <a:gd name="T14" fmla="*/ 434 w 434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4" h="65">
                <a:moveTo>
                  <a:pt x="0" y="1"/>
                </a:moveTo>
                <a:cubicBezTo>
                  <a:pt x="44" y="4"/>
                  <a:pt x="89" y="0"/>
                  <a:pt x="132" y="10"/>
                </a:cubicBezTo>
                <a:cubicBezTo>
                  <a:pt x="192" y="24"/>
                  <a:pt x="190" y="60"/>
                  <a:pt x="257" y="63"/>
                </a:cubicBezTo>
                <a:cubicBezTo>
                  <a:pt x="316" y="65"/>
                  <a:pt x="375" y="63"/>
                  <a:pt x="434" y="63"/>
                </a:cubicBezTo>
              </a:path>
            </a:pathLst>
          </a:custGeom>
          <a:noFill/>
          <a:ln w="2857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65" name="AutoShape 6"/>
          <p:cNvSpPr>
            <a:spLocks noChangeArrowheads="1"/>
          </p:cNvSpPr>
          <p:nvPr/>
        </p:nvSpPr>
        <p:spPr bwMode="auto">
          <a:xfrm>
            <a:off x="4552950" y="2878138"/>
            <a:ext cx="642938" cy="304800"/>
          </a:xfrm>
          <a:prstGeom prst="leftArrow">
            <a:avLst>
              <a:gd name="adj1" fmla="val 50000"/>
              <a:gd name="adj2" fmla="val 52734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  <a:cs typeface="Arial" charset="0"/>
            </a:endParaRPr>
          </a:p>
        </p:txBody>
      </p:sp>
      <p:sp>
        <p:nvSpPr>
          <p:cNvPr id="40966" name="AutoShape 7"/>
          <p:cNvSpPr>
            <a:spLocks noChangeArrowheads="1"/>
          </p:cNvSpPr>
          <p:nvPr/>
        </p:nvSpPr>
        <p:spPr bwMode="auto">
          <a:xfrm>
            <a:off x="4570413" y="4471988"/>
            <a:ext cx="642937" cy="304800"/>
          </a:xfrm>
          <a:prstGeom prst="leftArrow">
            <a:avLst>
              <a:gd name="adj1" fmla="val 50000"/>
              <a:gd name="adj2" fmla="val 527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  <a:cs typeface="Arial" charset="0"/>
            </a:endParaRPr>
          </a:p>
        </p:txBody>
      </p:sp>
      <p:sp>
        <p:nvSpPr>
          <p:cNvPr id="40967" name="AutoShape 8"/>
          <p:cNvSpPr>
            <a:spLocks noChangeArrowheads="1"/>
          </p:cNvSpPr>
          <p:nvPr/>
        </p:nvSpPr>
        <p:spPr bwMode="auto">
          <a:xfrm>
            <a:off x="4573588" y="5081588"/>
            <a:ext cx="642937" cy="304800"/>
          </a:xfrm>
          <a:prstGeom prst="leftArrow">
            <a:avLst>
              <a:gd name="adj1" fmla="val 50000"/>
              <a:gd name="adj2" fmla="val 52734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  <a:cs typeface="Arial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62575" y="1796802"/>
            <a:ext cx="3444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BE" b="1" cap="small" dirty="0">
                <a:latin typeface="Calibri" pitchFamily="-107" charset="0"/>
                <a:ea typeface="Arial" pitchFamily="-107" charset="0"/>
                <a:cs typeface="Arial" pitchFamily="-107" charset="0"/>
              </a:rPr>
              <a:t>Mechanisms of tolerance and accumulation</a:t>
            </a:r>
            <a:endParaRPr lang="en-GB" b="1" cap="small" dirty="0">
              <a:latin typeface="Calibri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 rot="20121500" flipV="1">
            <a:off x="3873500" y="3192463"/>
            <a:ext cx="458788" cy="3794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 flipV="1">
            <a:off x="2782888" y="5053013"/>
            <a:ext cx="458787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 rot="17891918" flipV="1">
            <a:off x="2906712" y="3090863"/>
            <a:ext cx="379413" cy="4587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rot="20121500" flipV="1">
            <a:off x="3578225" y="4310063"/>
            <a:ext cx="252413" cy="49053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03200" y="1796802"/>
            <a:ext cx="225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BE" b="1" cap="small" dirty="0">
                <a:latin typeface="Calibri" pitchFamily="-107" charset="0"/>
                <a:ea typeface="Arial" pitchFamily="-107" charset="0"/>
                <a:cs typeface="Arial" pitchFamily="-107" charset="0"/>
              </a:rPr>
              <a:t>Passage of metals from soil to plant</a:t>
            </a:r>
            <a:endParaRPr lang="en-GB" b="1" cap="small" dirty="0">
              <a:latin typeface="Calibri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844550" y="3040063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BE" sz="1800">
                <a:latin typeface="Calibri" charset="0"/>
                <a:cs typeface="Arial" charset="0"/>
              </a:rPr>
              <a:t>Distribution</a:t>
            </a:r>
            <a:endParaRPr lang="en-GB" sz="1800">
              <a:latin typeface="Calibri" charset="0"/>
              <a:cs typeface="Arial" charset="0"/>
            </a:endParaRP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847725" y="4035425"/>
            <a:ext cx="201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BE" sz="1800">
                <a:latin typeface="Calibri" charset="0"/>
                <a:cs typeface="Arial" charset="0"/>
              </a:rPr>
              <a:t>Translocation</a:t>
            </a:r>
            <a:endParaRPr lang="en-GB" sz="1800">
              <a:latin typeface="Calibri" charset="0"/>
              <a:cs typeface="Arial" charset="0"/>
            </a:endParaRP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855663" y="5014913"/>
            <a:ext cx="201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BE" sz="1800">
                <a:latin typeface="Calibri" charset="0"/>
                <a:cs typeface="Arial" charset="0"/>
              </a:rPr>
              <a:t>Absorption</a:t>
            </a:r>
            <a:endParaRPr lang="en-GB" sz="1800">
              <a:latin typeface="Calibri" charset="0"/>
              <a:cs typeface="Arial" charset="0"/>
            </a:endParaRP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5065713" y="5867226"/>
            <a:ext cx="4978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rgbClr val="0000CC"/>
                </a:solidFill>
                <a:latin typeface="Calibri" charset="0"/>
                <a:cs typeface="Arial" charset="0"/>
              </a:rPr>
              <a:t>Enhanced processes</a:t>
            </a:r>
          </a:p>
          <a:p>
            <a:r>
              <a:rPr lang="en-US" sz="2800" b="1" dirty="0">
                <a:solidFill>
                  <a:srgbClr val="0000CC"/>
                </a:solidFill>
                <a:latin typeface="Calibri" charset="0"/>
                <a:cs typeface="Arial" charset="0"/>
              </a:rPr>
              <a:t>In hyperaccumulators</a:t>
            </a:r>
          </a:p>
        </p:txBody>
      </p:sp>
      <p:sp>
        <p:nvSpPr>
          <p:cNvPr id="40978" name="Rectangle 19"/>
          <p:cNvSpPr>
            <a:spLocks noChangeArrowheads="1"/>
          </p:cNvSpPr>
          <p:nvPr/>
        </p:nvSpPr>
        <p:spPr bwMode="auto">
          <a:xfrm>
            <a:off x="5348288" y="4386263"/>
            <a:ext cx="3667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>
                <a:latin typeface="Calibri" charset="0"/>
                <a:cs typeface="Arial" charset="0"/>
              </a:rPr>
              <a:t>translocation of TME to shoots</a:t>
            </a:r>
          </a:p>
          <a:p>
            <a:endParaRPr lang="en-GB" sz="2000">
              <a:latin typeface="Calibri" charset="0"/>
              <a:cs typeface="Arial" charset="0"/>
            </a:endParaRPr>
          </a:p>
          <a:p>
            <a:r>
              <a:rPr lang="en-GB" sz="2000">
                <a:latin typeface="Calibri" charset="0"/>
                <a:cs typeface="Arial" charset="0"/>
              </a:rPr>
              <a:t>uptake systems of TME</a:t>
            </a:r>
          </a:p>
        </p:txBody>
      </p:sp>
      <p:sp>
        <p:nvSpPr>
          <p:cNvPr id="40979" name="Text Box 21"/>
          <p:cNvSpPr txBox="1">
            <a:spLocks noChangeArrowheads="1"/>
          </p:cNvSpPr>
          <p:nvPr/>
        </p:nvSpPr>
        <p:spPr bwMode="auto">
          <a:xfrm>
            <a:off x="5348288" y="2813050"/>
            <a:ext cx="344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Arial" charset="0"/>
              </a:rPr>
              <a:t>detoxification of TME</a:t>
            </a:r>
          </a:p>
        </p:txBody>
      </p:sp>
      <p:sp>
        <p:nvSpPr>
          <p:cNvPr id="40980" name="AutoShape 6"/>
          <p:cNvSpPr>
            <a:spLocks noChangeArrowheads="1"/>
          </p:cNvSpPr>
          <p:nvPr/>
        </p:nvSpPr>
        <p:spPr bwMode="auto">
          <a:xfrm>
            <a:off x="4538663" y="3609975"/>
            <a:ext cx="642937" cy="304800"/>
          </a:xfrm>
          <a:prstGeom prst="leftArrow">
            <a:avLst>
              <a:gd name="adj1" fmla="val 50000"/>
              <a:gd name="adj2" fmla="val 52734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  <a:cs typeface="Arial" charset="0"/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348288" y="3600450"/>
            <a:ext cx="344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>
                <a:latin typeface="Calibri" charset="0"/>
                <a:cs typeface="Arial" charset="0"/>
              </a:rPr>
              <a:t>unloading of TME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46113" y="2763627"/>
            <a:ext cx="7848600" cy="2146300"/>
          </a:xfrm>
          <a:prstGeom prst="rect">
            <a:avLst/>
          </a:prstGeom>
          <a:solidFill>
            <a:srgbClr val="037B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GB" sz="2800" b="1" dirty="0">
                <a:solidFill>
                  <a:schemeClr val="bg1"/>
                </a:solidFill>
                <a:cs typeface="Arial" charset="0"/>
              </a:rPr>
              <a:t>Study of metal hyperaccumulation </a:t>
            </a:r>
            <a:r>
              <a:rPr lang="en-GB" sz="2800" b="1" dirty="0">
                <a:solidFill>
                  <a:schemeClr val="bg1"/>
                </a:solidFill>
              </a:rPr>
              <a:t>reveals key nodes of the metal homeostasis network that, when altered, lead to drastic changes in metal accumulation and tolerance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0983" name="ZoneTexte 2"/>
          <p:cNvSpPr txBox="1">
            <a:spLocks noChangeArrowheads="1"/>
          </p:cNvSpPr>
          <p:nvPr/>
        </p:nvSpPr>
        <p:spPr bwMode="auto">
          <a:xfrm>
            <a:off x="323850" y="6084713"/>
            <a:ext cx="363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>
                <a:latin typeface="Calibri" charset="0"/>
                <a:cs typeface="Calibri" charset="0"/>
              </a:rPr>
              <a:t>TME</a:t>
            </a:r>
            <a:r>
              <a:rPr lang="fr-FR" sz="2000" dirty="0">
                <a:latin typeface="Calibri" charset="0"/>
                <a:cs typeface="Calibri" charset="0"/>
              </a:rPr>
              <a:t>: Trace </a:t>
            </a:r>
            <a:r>
              <a:rPr lang="fr-FR" sz="2000" dirty="0" err="1">
                <a:latin typeface="Calibri" charset="0"/>
                <a:cs typeface="Calibri" charset="0"/>
              </a:rPr>
              <a:t>metallic</a:t>
            </a:r>
            <a:r>
              <a:rPr lang="fr-FR" sz="2000" dirty="0">
                <a:latin typeface="Calibri" charset="0"/>
                <a:cs typeface="Calibri" charset="0"/>
              </a:rPr>
              <a:t> </a:t>
            </a:r>
            <a:r>
              <a:rPr lang="fr-FR" sz="2000" dirty="0" err="1">
                <a:latin typeface="Calibri" charset="0"/>
                <a:cs typeface="Calibri" charset="0"/>
              </a:rPr>
              <a:t>element</a:t>
            </a:r>
            <a:endParaRPr lang="fr-FR" sz="2000" dirty="0">
              <a:latin typeface="Calibri" charset="0"/>
              <a:cs typeface="Calibri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8686" y="882114"/>
            <a:ext cx="8523453" cy="5937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305">
              <a:lnSpc>
                <a:spcPct val="15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Our aim is to decipher Cd accumulation and detoxification pathways</a:t>
            </a:r>
            <a:endParaRPr lang="fr-BE" sz="23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2" descr="https://img.safetysignsupplies.co.uk/images/product_imgs/full/1339_1_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734"/>
            <a:ext cx="749926" cy="7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mg.safetysignsupplies.co.uk/images/product_imgs/full/1339_1_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34"/>
            <a:ext cx="749926" cy="7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9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74" grpId="0"/>
      <p:bldP spid="40975" grpId="0"/>
      <p:bldP spid="40976" grpId="0"/>
      <p:bldP spid="40977" grpId="0"/>
      <p:bldP spid="40978" grpId="0"/>
      <p:bldP spid="40979" grpId="0"/>
      <p:bldP spid="40980" grpId="0" animBg="1"/>
      <p:bldP spid="4098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20888"/>
            <a:ext cx="6618287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>
            <a:off x="4772025" y="3873450"/>
            <a:ext cx="22304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3143250" y="4800550"/>
            <a:ext cx="3863975" cy="257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007225" y="4687838"/>
            <a:ext cx="3097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/>
              <a:t>South-east zone: </a:t>
            </a:r>
          </a:p>
          <a:p>
            <a:pPr eaLnBrk="1" hangingPunct="1"/>
            <a:r>
              <a:rPr lang="it-IT" sz="1400"/>
              <a:t>I30 (NM) - Italy</a:t>
            </a:r>
          </a:p>
          <a:p>
            <a:pPr eaLnBrk="1" hangingPunct="1"/>
            <a:r>
              <a:rPr lang="it-IT" sz="1400"/>
              <a:t>I16 (M) - Italy</a:t>
            </a: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7002463" y="3503563"/>
            <a:ext cx="33131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dirty="0"/>
              <a:t>Hybrid zone:</a:t>
            </a:r>
          </a:p>
          <a:p>
            <a:pPr eaLnBrk="1" hangingPunct="1"/>
            <a:r>
              <a:rPr lang="en-US" sz="1400" dirty="0"/>
              <a:t>PL34 (</a:t>
            </a:r>
            <a:r>
              <a:rPr lang="it-IT" sz="1400" dirty="0"/>
              <a:t>NM) - </a:t>
            </a:r>
            <a:r>
              <a:rPr lang="en-US" sz="1400" dirty="0"/>
              <a:t>Poland</a:t>
            </a:r>
            <a:endParaRPr lang="it-IT" sz="1400" dirty="0"/>
          </a:p>
          <a:p>
            <a:pPr eaLnBrk="1" hangingPunct="1"/>
            <a:r>
              <a:rPr lang="it-IT" sz="1400" dirty="0"/>
              <a:t>PL22 (M) - Poland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704013" y="2682825"/>
            <a:ext cx="2144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FF0000"/>
                </a:solidFill>
              </a:rPr>
              <a:t>Populations studied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353"/>
            <a:ext cx="2786690" cy="22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69208" y="908218"/>
            <a:ext cx="4824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err="1" smtClean="0"/>
              <a:t>Arabidopsis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halleri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32633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78" y="1252121"/>
            <a:ext cx="4161761" cy="293927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801688"/>
          </a:xfrm>
          <a:prstGeom prst="rect">
            <a:avLst/>
          </a:prstGeom>
          <a:solidFill>
            <a:srgbClr val="72CB09"/>
          </a:solidFill>
        </p:spPr>
        <p:txBody>
          <a:bodyPr tIns="228600" bIns="228600"/>
          <a:lstStyle>
            <a:lvl1pPr marL="342865" indent="-34286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882" indent="-22857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034" indent="-22857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187" indent="-22857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340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492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645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797" indent="-22857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GB" sz="4000" b="1" kern="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rPr>
              <a:t>Genes, Metabolites and Network analyses</a:t>
            </a:r>
            <a:endParaRPr lang="en-GB" sz="4000" b="1" kern="0" dirty="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8" name="Picture 2" descr="Image result for 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1894120" cy="13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35" b="27758"/>
          <a:stretch/>
        </p:blipFill>
        <p:spPr bwMode="auto">
          <a:xfrm>
            <a:off x="6300365" y="4680248"/>
            <a:ext cx="421680" cy="213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5492" r="20361" b="69796"/>
          <a:stretch/>
        </p:blipFill>
        <p:spPr bwMode="auto">
          <a:xfrm>
            <a:off x="6012160" y="4191392"/>
            <a:ext cx="2016397" cy="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CasellaDiTesto 20"/>
          <p:cNvSpPr txBox="1">
            <a:spLocks noChangeArrowheads="1"/>
          </p:cNvSpPr>
          <p:nvPr/>
        </p:nvSpPr>
        <p:spPr bwMode="auto">
          <a:xfrm>
            <a:off x="-180528" y="899827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Network analysis: Genes that showed similar expression </a:t>
            </a:r>
            <a:r>
              <a:rPr lang="en-US" sz="1800" dirty="0" err="1" smtClean="0"/>
              <a:t>patterm</a:t>
            </a:r>
            <a:endParaRPr lang="it-IT" sz="1800" dirty="0"/>
          </a:p>
        </p:txBody>
      </p:sp>
      <p:sp>
        <p:nvSpPr>
          <p:cNvPr id="16" name="CasellaDiTesto 20"/>
          <p:cNvSpPr txBox="1">
            <a:spLocks noChangeArrowheads="1"/>
          </p:cNvSpPr>
          <p:nvPr/>
        </p:nvSpPr>
        <p:spPr bwMode="auto">
          <a:xfrm>
            <a:off x="4481860" y="2924944"/>
            <a:ext cx="4932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</a:rPr>
              <a:t>Growth test on knockout mutants </a:t>
            </a:r>
          </a:p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</a:rPr>
              <a:t>(they DO NOT express a gene of interest)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r="74043" b="39502"/>
          <a:stretch/>
        </p:blipFill>
        <p:spPr bwMode="auto">
          <a:xfrm>
            <a:off x="7236295" y="4725144"/>
            <a:ext cx="501668" cy="178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2" descr="Image result for 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4496">
            <a:off x="4831669" y="4906612"/>
            <a:ext cx="1261365" cy="8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20"/>
          <p:cNvSpPr txBox="1">
            <a:spLocks noChangeArrowheads="1"/>
          </p:cNvSpPr>
          <p:nvPr/>
        </p:nvSpPr>
        <p:spPr bwMode="auto">
          <a:xfrm>
            <a:off x="6093367" y="3779748"/>
            <a:ext cx="64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WT</a:t>
            </a:r>
            <a:endParaRPr lang="it-IT" sz="1800" dirty="0"/>
          </a:p>
        </p:txBody>
      </p:sp>
      <p:sp>
        <p:nvSpPr>
          <p:cNvPr id="20" name="CasellaDiTesto 20"/>
          <p:cNvSpPr txBox="1">
            <a:spLocks noChangeArrowheads="1"/>
          </p:cNvSpPr>
          <p:nvPr/>
        </p:nvSpPr>
        <p:spPr bwMode="auto">
          <a:xfrm>
            <a:off x="6948090" y="3779748"/>
            <a:ext cx="1010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Mutant</a:t>
            </a:r>
            <a:endParaRPr lang="it-IT" sz="1800" dirty="0"/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6156263" y="3449861"/>
            <a:ext cx="1651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Cd treatment</a:t>
            </a:r>
            <a:endParaRPr lang="it-IT" sz="1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3"/>
          <a:stretch/>
        </p:blipFill>
        <p:spPr>
          <a:xfrm>
            <a:off x="251520" y="5011531"/>
            <a:ext cx="4431458" cy="1801845"/>
          </a:xfrm>
          <a:prstGeom prst="rect">
            <a:avLst/>
          </a:prstGeom>
        </p:spPr>
      </p:pic>
      <p:sp>
        <p:nvSpPr>
          <p:cNvPr id="24" name="CasellaDiTesto 20"/>
          <p:cNvSpPr txBox="1">
            <a:spLocks noChangeArrowheads="1"/>
          </p:cNvSpPr>
          <p:nvPr/>
        </p:nvSpPr>
        <p:spPr bwMode="auto">
          <a:xfrm>
            <a:off x="967080" y="4715852"/>
            <a:ext cx="649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WT</a:t>
            </a:r>
            <a:endParaRPr lang="it-IT" sz="1800" dirty="0"/>
          </a:p>
        </p:txBody>
      </p:sp>
      <p:sp>
        <p:nvSpPr>
          <p:cNvPr id="25" name="CasellaDiTesto 20"/>
          <p:cNvSpPr txBox="1">
            <a:spLocks noChangeArrowheads="1"/>
          </p:cNvSpPr>
          <p:nvPr/>
        </p:nvSpPr>
        <p:spPr bwMode="auto">
          <a:xfrm>
            <a:off x="3230433" y="4715852"/>
            <a:ext cx="1010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Mutant</a:t>
            </a:r>
            <a:endParaRPr lang="it-IT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554178" y="441679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Oxidative stress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5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4" grpId="0"/>
      <p:bldP spid="2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5B34-ECB9-4D4B-A800-C6B1881F7949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94725" y="29692"/>
            <a:ext cx="8784976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dirty="0" smtClean="0">
                <a:solidFill>
                  <a:schemeClr val="tx1"/>
                </a:solidFill>
              </a:rPr>
              <a:t>Plant Circadian Clock</a:t>
            </a:r>
            <a:endParaRPr lang="de-DE" sz="3600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RomárioMelo\Documents\Post-Doc_Circadian_Clock\Presentations\Lab Meeting\plant_clock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6192688" cy="56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omárioMelo\Documents\Post-Doc_Circadian_Clock\Presentations\Lab Meeting\plant_clo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19126" r="9304" b="16848"/>
          <a:stretch/>
        </p:blipFill>
        <p:spPr bwMode="auto">
          <a:xfrm>
            <a:off x="201583" y="1052736"/>
            <a:ext cx="173352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5609" y="3140968"/>
            <a:ext cx="190547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solidFill>
                  <a:sysClr val="windowText" lastClr="000000"/>
                </a:solidFill>
              </a:rPr>
              <a:t>= ~24 hours</a:t>
            </a:r>
            <a:endParaRPr lang="en-US" sz="25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2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5B34-ECB9-4D4B-A800-C6B1881F7949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29692"/>
            <a:ext cx="9144000" cy="73501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6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>
                <a:solidFill>
                  <a:sysClr val="windowText" lastClr="000000"/>
                </a:solidFill>
              </a:rPr>
              <a:t>Gene </a:t>
            </a:r>
            <a:r>
              <a:rPr lang="de-DE" dirty="0">
                <a:solidFill>
                  <a:sysClr val="windowText" lastClr="000000"/>
                </a:solidFill>
              </a:rPr>
              <a:t>expression analysis by Luminescence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107504" y="836712"/>
            <a:ext cx="8784976" cy="5904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endParaRPr lang="en-GB" sz="2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70"/>
          <p:cNvSpPr/>
          <p:nvPr/>
        </p:nvSpPr>
        <p:spPr>
          <a:xfrm>
            <a:off x="1243250" y="5701127"/>
            <a:ext cx="1795647" cy="36004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71"/>
          <p:cNvSpPr/>
          <p:nvPr/>
        </p:nvSpPr>
        <p:spPr>
          <a:xfrm>
            <a:off x="3038897" y="5701127"/>
            <a:ext cx="1997381" cy="360040"/>
          </a:xfrm>
          <a:prstGeom prst="rect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72"/>
          <p:cNvSpPr/>
          <p:nvPr/>
        </p:nvSpPr>
        <p:spPr>
          <a:xfrm>
            <a:off x="5036278" y="5701127"/>
            <a:ext cx="1675027" cy="36004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73"/>
          <p:cNvSpPr/>
          <p:nvPr/>
        </p:nvSpPr>
        <p:spPr>
          <a:xfrm>
            <a:off x="6711305" y="5701127"/>
            <a:ext cx="2128549" cy="360040"/>
          </a:xfrm>
          <a:prstGeom prst="rect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太阳形 74"/>
          <p:cNvSpPr/>
          <p:nvPr/>
        </p:nvSpPr>
        <p:spPr>
          <a:xfrm>
            <a:off x="1549360" y="6093216"/>
            <a:ext cx="632244" cy="720160"/>
          </a:xfrm>
          <a:prstGeom prst="su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新月形 75"/>
          <p:cNvSpPr/>
          <p:nvPr/>
        </p:nvSpPr>
        <p:spPr>
          <a:xfrm>
            <a:off x="3572252" y="6179348"/>
            <a:ext cx="379487" cy="547896"/>
          </a:xfrm>
          <a:prstGeom prst="mo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6" name="太阳形 76"/>
          <p:cNvSpPr/>
          <p:nvPr/>
        </p:nvSpPr>
        <p:spPr>
          <a:xfrm>
            <a:off x="5342388" y="6093216"/>
            <a:ext cx="632244" cy="720160"/>
          </a:xfrm>
          <a:prstGeom prst="su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新月形 77"/>
          <p:cNvSpPr/>
          <p:nvPr/>
        </p:nvSpPr>
        <p:spPr>
          <a:xfrm>
            <a:off x="7453526" y="6179348"/>
            <a:ext cx="379487" cy="547896"/>
          </a:xfrm>
          <a:prstGeom prst="moon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47" y="1124744"/>
            <a:ext cx="1401215" cy="103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14" y="3037614"/>
            <a:ext cx="1313640" cy="103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45" y="1124744"/>
            <a:ext cx="1348628" cy="103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39" y="3030015"/>
            <a:ext cx="1338574" cy="103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orma livre 42"/>
          <p:cNvSpPr/>
          <p:nvPr/>
        </p:nvSpPr>
        <p:spPr>
          <a:xfrm>
            <a:off x="1331640" y="2276873"/>
            <a:ext cx="7560840" cy="3024336"/>
          </a:xfrm>
          <a:custGeom>
            <a:avLst/>
            <a:gdLst>
              <a:gd name="connsiteX0" fmla="*/ 0 w 8388626"/>
              <a:gd name="connsiteY0" fmla="*/ 1365159 h 2100752"/>
              <a:gd name="connsiteX1" fmla="*/ 1401418 w 8388626"/>
              <a:gd name="connsiteY1" fmla="*/ 13438 h 2100752"/>
              <a:gd name="connsiteX2" fmla="*/ 3110948 w 8388626"/>
              <a:gd name="connsiteY2" fmla="*/ 2100655 h 2100752"/>
              <a:gd name="connsiteX3" fmla="*/ 5078896 w 8388626"/>
              <a:gd name="connsiteY3" fmla="*/ 3499 h 2100752"/>
              <a:gd name="connsiteX4" fmla="*/ 6818244 w 8388626"/>
              <a:gd name="connsiteY4" fmla="*/ 2100655 h 2100752"/>
              <a:gd name="connsiteX5" fmla="*/ 8388626 w 8388626"/>
              <a:gd name="connsiteY5" fmla="*/ 73072 h 21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8626" h="2100752">
                <a:moveTo>
                  <a:pt x="0" y="1365159"/>
                </a:moveTo>
                <a:cubicBezTo>
                  <a:pt x="441463" y="628007"/>
                  <a:pt x="882927" y="-109145"/>
                  <a:pt x="1401418" y="13438"/>
                </a:cubicBezTo>
                <a:cubicBezTo>
                  <a:pt x="1919909" y="136021"/>
                  <a:pt x="2498035" y="2102311"/>
                  <a:pt x="3110948" y="2100655"/>
                </a:cubicBezTo>
                <a:cubicBezTo>
                  <a:pt x="3723861" y="2098999"/>
                  <a:pt x="4461013" y="3499"/>
                  <a:pt x="5078896" y="3499"/>
                </a:cubicBezTo>
                <a:cubicBezTo>
                  <a:pt x="5696779" y="3499"/>
                  <a:pt x="6266622" y="2089060"/>
                  <a:pt x="6818244" y="2100655"/>
                </a:cubicBezTo>
                <a:cubicBezTo>
                  <a:pt x="7369866" y="2112250"/>
                  <a:pt x="7879246" y="1092661"/>
                  <a:pt x="8388626" y="730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r="20345" b="1911"/>
          <a:stretch/>
        </p:blipFill>
        <p:spPr>
          <a:xfrm rot="16200000">
            <a:off x="229325" y="781722"/>
            <a:ext cx="806255" cy="1110342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" y="1731238"/>
            <a:ext cx="1110342" cy="436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2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5B34-ECB9-4D4B-A800-C6B1881F7949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5" name="Imagem 4" descr="A:\Post-Doc_Circadian_Clock\Project 02___Mg-clock\Mg deficiency LUC lines\08 CCA1-LUC plate reader Mg range + suc new concentrations LL\Line_lumlog_cca1_200µM_Mg_range_exp08_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1" y="1065523"/>
            <a:ext cx="457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94725" y="29692"/>
            <a:ext cx="8784976" cy="73501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6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Mg and circadian oscillations</a:t>
            </a:r>
            <a:endParaRPr lang="de-DE" i="1" dirty="0"/>
          </a:p>
        </p:txBody>
      </p:sp>
      <p:grpSp>
        <p:nvGrpSpPr>
          <p:cNvPr id="17" name="Grupo 16"/>
          <p:cNvGrpSpPr/>
          <p:nvPr/>
        </p:nvGrpSpPr>
        <p:grpSpPr>
          <a:xfrm>
            <a:off x="5167739" y="980728"/>
            <a:ext cx="3456384" cy="3340395"/>
            <a:chOff x="5167739" y="980728"/>
            <a:chExt cx="3456384" cy="3340395"/>
          </a:xfrm>
        </p:grpSpPr>
        <p:pic>
          <p:nvPicPr>
            <p:cNvPr id="6" name="Imagem 5" descr="A:\Post-Doc_Circadian_Clock\R_output\Cor_per-mg_cca1_200µM_Mg_range_exp08_LL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739" y="980728"/>
              <a:ext cx="3456384" cy="3340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Caixa de Texto 2"/>
            <p:cNvSpPr txBox="1">
              <a:spLocks noChangeArrowheads="1"/>
            </p:cNvSpPr>
            <p:nvPr/>
          </p:nvSpPr>
          <p:spPr bwMode="auto">
            <a:xfrm rot="16200000">
              <a:off x="6235755" y="1478153"/>
              <a:ext cx="212090" cy="1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000">
                  <a:effectLst/>
                  <a:latin typeface="Times New Roman"/>
                  <a:ea typeface="Calibri"/>
                  <a:cs typeface="Times New Roman"/>
                </a:rPr>
                <a:t>***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Caixa de Texto 2"/>
            <p:cNvSpPr txBox="1">
              <a:spLocks noChangeArrowheads="1"/>
            </p:cNvSpPr>
            <p:nvPr/>
          </p:nvSpPr>
          <p:spPr bwMode="auto">
            <a:xfrm rot="16200000">
              <a:off x="6843318" y="1808356"/>
              <a:ext cx="212090" cy="1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000">
                  <a:effectLst/>
                  <a:latin typeface="Times New Roman"/>
                  <a:ea typeface="Calibri"/>
                  <a:cs typeface="Times New Roman"/>
                </a:rPr>
                <a:t>***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Caixa de Texto 2"/>
            <p:cNvSpPr txBox="1">
              <a:spLocks noChangeArrowheads="1"/>
            </p:cNvSpPr>
            <p:nvPr/>
          </p:nvSpPr>
          <p:spPr bwMode="auto">
            <a:xfrm rot="16200000">
              <a:off x="7116302" y="2132711"/>
              <a:ext cx="212090" cy="1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000">
                  <a:effectLst/>
                  <a:latin typeface="Times New Roman"/>
                  <a:ea typeface="Calibri"/>
                  <a:cs typeface="Times New Roman"/>
                </a:rPr>
                <a:t>**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Caixa de Texto 2"/>
            <p:cNvSpPr txBox="1">
              <a:spLocks noChangeArrowheads="1"/>
            </p:cNvSpPr>
            <p:nvPr/>
          </p:nvSpPr>
          <p:spPr bwMode="auto">
            <a:xfrm>
              <a:off x="7628370" y="2774632"/>
              <a:ext cx="212090" cy="1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900" dirty="0">
                  <a:effectLst/>
                  <a:latin typeface="Times New Roman"/>
                  <a:ea typeface="Calibri"/>
                  <a:cs typeface="Times New Roman"/>
                </a:rPr>
                <a:t>ns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Caixa de Texto 2"/>
            <p:cNvSpPr txBox="1">
              <a:spLocks noChangeArrowheads="1"/>
            </p:cNvSpPr>
            <p:nvPr/>
          </p:nvSpPr>
          <p:spPr bwMode="auto">
            <a:xfrm>
              <a:off x="7376023" y="2693671"/>
              <a:ext cx="212090" cy="1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900">
                  <a:effectLst/>
                  <a:latin typeface="Times New Roman"/>
                  <a:ea typeface="Calibri"/>
                  <a:cs typeface="Times New Roman"/>
                </a:rPr>
                <a:t>ns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Caixa de Texto 2"/>
            <p:cNvSpPr txBox="1">
              <a:spLocks noChangeArrowheads="1"/>
            </p:cNvSpPr>
            <p:nvPr/>
          </p:nvSpPr>
          <p:spPr bwMode="auto">
            <a:xfrm>
              <a:off x="7271882" y="2388618"/>
              <a:ext cx="212090" cy="1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900">
                  <a:effectLst/>
                  <a:latin typeface="Times New Roman"/>
                  <a:ea typeface="Calibri"/>
                  <a:cs typeface="Times New Roman"/>
                </a:rPr>
                <a:t>ns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Caixa de Texto 2"/>
            <p:cNvSpPr txBox="1">
              <a:spLocks noChangeArrowheads="1"/>
            </p:cNvSpPr>
            <p:nvPr/>
          </p:nvSpPr>
          <p:spPr bwMode="auto">
            <a:xfrm rot="16200000">
              <a:off x="5624064" y="1622009"/>
              <a:ext cx="212090" cy="140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000" dirty="0">
                  <a:effectLst/>
                  <a:latin typeface="Times New Roman"/>
                  <a:ea typeface="Calibri"/>
                  <a:cs typeface="Times New Roman"/>
                </a:rPr>
                <a:t>***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184166" y="980728"/>
              <a:ext cx="1308569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651266" y="1022919"/>
            <a:ext cx="41168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</a:rPr>
              <a:t>Luminescence of plant </a:t>
            </a:r>
            <a:r>
              <a:rPr lang="de-DE" i="1" dirty="0" smtClean="0">
                <a:solidFill>
                  <a:sysClr val="windowText" lastClr="000000"/>
                </a:solidFill>
              </a:rPr>
              <a:t>CCA1 </a:t>
            </a:r>
            <a:r>
              <a:rPr lang="de-DE" dirty="0" smtClean="0">
                <a:solidFill>
                  <a:sysClr val="windowText" lastClr="000000"/>
                </a:solidFill>
              </a:rPr>
              <a:t>promoter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19" name="Caixa de Texto 2"/>
          <p:cNvSpPr txBox="1">
            <a:spLocks noChangeArrowheads="1"/>
          </p:cNvSpPr>
          <p:nvPr/>
        </p:nvSpPr>
        <p:spPr bwMode="auto">
          <a:xfrm>
            <a:off x="5796136" y="2708920"/>
            <a:ext cx="2054225" cy="6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de-DE" sz="1200" dirty="0">
                <a:effectLst/>
                <a:latin typeface="Times New Roman"/>
                <a:ea typeface="Calibri"/>
                <a:cs typeface="Times New Roman"/>
              </a:rPr>
              <a:t>*  </a:t>
            </a:r>
            <a:r>
              <a:rPr lang="de-DE" sz="1200" dirty="0" smtClean="0">
                <a:effectLst/>
                <a:latin typeface="Times New Roman"/>
                <a:ea typeface="Calibri"/>
                <a:cs typeface="Times New Roman"/>
              </a:rPr>
              <a:t>    </a:t>
            </a:r>
            <a:r>
              <a:rPr lang="de-DE" sz="1200" i="1" dirty="0" smtClean="0">
                <a:effectLst/>
                <a:latin typeface="Times New Roman"/>
                <a:ea typeface="Calibri"/>
                <a:cs typeface="Times New Roman"/>
              </a:rPr>
              <a:t>p </a:t>
            </a:r>
            <a:r>
              <a:rPr lang="de-DE" sz="1200" dirty="0">
                <a:effectLst/>
                <a:latin typeface="Times New Roman"/>
                <a:ea typeface="Calibri"/>
                <a:cs typeface="Times New Roman"/>
              </a:rPr>
              <a:t>&lt; 0.05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</a:pPr>
            <a:r>
              <a:rPr lang="de-DE" sz="1200" dirty="0" smtClean="0">
                <a:effectLst/>
                <a:latin typeface="Times New Roman"/>
                <a:ea typeface="Calibri"/>
                <a:cs typeface="Times New Roman"/>
              </a:rPr>
              <a:t>**    </a:t>
            </a:r>
            <a:r>
              <a:rPr lang="de-DE" sz="1200" i="1" dirty="0" smtClean="0">
                <a:effectLst/>
                <a:latin typeface="Times New Roman"/>
                <a:ea typeface="Calibri"/>
                <a:cs typeface="Times New Roman"/>
              </a:rPr>
              <a:t>p </a:t>
            </a:r>
            <a:r>
              <a:rPr lang="de-DE" sz="1200" dirty="0">
                <a:effectLst/>
                <a:latin typeface="Times New Roman"/>
                <a:ea typeface="Calibri"/>
                <a:cs typeface="Times New Roman"/>
              </a:rPr>
              <a:t>&lt; 0.01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</a:pPr>
            <a:r>
              <a:rPr lang="de-DE" sz="1200" dirty="0">
                <a:effectLst/>
                <a:latin typeface="Times New Roman"/>
                <a:ea typeface="Calibri"/>
                <a:cs typeface="Times New Roman"/>
              </a:rPr>
              <a:t>*** </a:t>
            </a:r>
            <a:r>
              <a:rPr lang="de-DE" sz="1200" i="1" dirty="0" smtClean="0">
                <a:effectLst/>
                <a:latin typeface="Times New Roman"/>
                <a:ea typeface="Calibri"/>
                <a:cs typeface="Times New Roman"/>
              </a:rPr>
              <a:t>p </a:t>
            </a:r>
            <a:r>
              <a:rPr lang="de-DE" sz="1200" dirty="0">
                <a:effectLst/>
                <a:latin typeface="Times New Roman"/>
                <a:ea typeface="Calibri"/>
                <a:cs typeface="Times New Roman"/>
              </a:rPr>
              <a:t>&lt; 0.001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4869160"/>
            <a:ext cx="9144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de-DE" sz="1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2" descr="C:\Users\RomárioMelo\Documents\Post-Doc_Circadian_Clock\Presentations\Lab Meeting\plant_clo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19126" r="9304" b="16848"/>
          <a:stretch/>
        </p:blipFill>
        <p:spPr bwMode="auto">
          <a:xfrm>
            <a:off x="251520" y="4509120"/>
            <a:ext cx="173352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de seta reta 22"/>
          <p:cNvCxnSpPr/>
          <p:nvPr/>
        </p:nvCxnSpPr>
        <p:spPr>
          <a:xfrm flipV="1">
            <a:off x="2555776" y="4725144"/>
            <a:ext cx="1152128" cy="5400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3904" r="22399" b="3200"/>
          <a:stretch/>
        </p:blipFill>
        <p:spPr>
          <a:xfrm>
            <a:off x="3915543" y="4221088"/>
            <a:ext cx="976189" cy="1087118"/>
          </a:xfrm>
          <a:prstGeom prst="rect">
            <a:avLst/>
          </a:prstGeom>
        </p:spPr>
      </p:pic>
      <p:cxnSp>
        <p:nvCxnSpPr>
          <p:cNvPr id="27" name="Conector de seta reta 26"/>
          <p:cNvCxnSpPr/>
          <p:nvPr/>
        </p:nvCxnSpPr>
        <p:spPr>
          <a:xfrm>
            <a:off x="2555776" y="5700751"/>
            <a:ext cx="1152128" cy="5365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3904" r="22399" b="3200"/>
          <a:stretch/>
        </p:blipFill>
        <p:spPr>
          <a:xfrm>
            <a:off x="3915543" y="5624383"/>
            <a:ext cx="976189" cy="1087118"/>
          </a:xfrm>
          <a:prstGeom prst="rect">
            <a:avLst/>
          </a:prstGeom>
        </p:spPr>
      </p:pic>
      <p:cxnSp>
        <p:nvCxnSpPr>
          <p:cNvPr id="32" name="Conector reto 31"/>
          <p:cNvCxnSpPr/>
          <p:nvPr/>
        </p:nvCxnSpPr>
        <p:spPr>
          <a:xfrm>
            <a:off x="3752840" y="5484727"/>
            <a:ext cx="1330044" cy="1226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3752840" y="5484727"/>
            <a:ext cx="1395224" cy="1226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5688427" y="4584627"/>
            <a:ext cx="190547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solidFill>
                  <a:sysClr val="windowText" lastClr="000000"/>
                </a:solidFill>
              </a:rPr>
              <a:t>= ~24 hours</a:t>
            </a:r>
            <a:endParaRPr lang="en-US" sz="2500" i="1" dirty="0">
              <a:solidFill>
                <a:sysClr val="windowText" lastClr="000000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5720805" y="5807902"/>
            <a:ext cx="190547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solidFill>
                  <a:sysClr val="windowText" lastClr="000000"/>
                </a:solidFill>
              </a:rPr>
              <a:t>= ~30 hours</a:t>
            </a:r>
            <a:endParaRPr lang="en-US" sz="2500" i="1" dirty="0">
              <a:solidFill>
                <a:sysClr val="windowText" lastClr="000000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92608" y="6525344"/>
            <a:ext cx="21098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00" dirty="0" smtClean="0"/>
              <a:t>Melo </a:t>
            </a:r>
            <a:r>
              <a:rPr lang="en-GB" sz="1300" i="1" dirty="0" err="1" smtClean="0"/>
              <a:t>etal</a:t>
            </a:r>
            <a:r>
              <a:rPr lang="en-GB" sz="1300" dirty="0" smtClean="0"/>
              <a:t> 2016 </a:t>
            </a:r>
            <a:r>
              <a:rPr lang="en-GB" sz="1300" b="1" dirty="0" smtClean="0"/>
              <a:t>unpublished</a:t>
            </a:r>
            <a:endParaRPr lang="en-GB" sz="1300" b="1" dirty="0"/>
          </a:p>
        </p:txBody>
      </p:sp>
      <p:sp>
        <p:nvSpPr>
          <p:cNvPr id="2" name="Triângulo isósceles 1"/>
          <p:cNvSpPr/>
          <p:nvPr/>
        </p:nvSpPr>
        <p:spPr>
          <a:xfrm flipV="1">
            <a:off x="1716832" y="1556792"/>
            <a:ext cx="288032" cy="3600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ângulo isósceles 28"/>
          <p:cNvSpPr/>
          <p:nvPr/>
        </p:nvSpPr>
        <p:spPr>
          <a:xfrm flipV="1">
            <a:off x="1833261" y="1654237"/>
            <a:ext cx="288032" cy="360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8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218" y="1556792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Masters thesis</a:t>
            </a:r>
            <a:r>
              <a:rPr lang="fr-FR" dirty="0" smtClean="0"/>
              <a:t>:   Analysis of clock components 				involved in Mg deficiency response</a:t>
            </a:r>
            <a:endParaRPr lang="fr-FR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-99392"/>
            <a:ext cx="9144000" cy="1368152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/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36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Role of </a:t>
            </a:r>
            <a:r>
              <a:rPr lang="de-DE" dirty="0" smtClean="0"/>
              <a:t>circadian </a:t>
            </a:r>
            <a:r>
              <a:rPr lang="de-DE" dirty="0"/>
              <a:t>clock </a:t>
            </a:r>
            <a:r>
              <a:rPr lang="de-DE" dirty="0" smtClean="0"/>
              <a:t>in</a:t>
            </a:r>
          </a:p>
          <a:p>
            <a:r>
              <a:rPr lang="de-DE" dirty="0" smtClean="0"/>
              <a:t>plant adaptation to mineral stress </a:t>
            </a:r>
            <a:endParaRPr lang="de-DE" i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3904" r="22399" b="3200"/>
          <a:stretch/>
        </p:blipFill>
        <p:spPr>
          <a:xfrm>
            <a:off x="270207" y="4290253"/>
            <a:ext cx="976189" cy="1087118"/>
          </a:xfrm>
          <a:prstGeom prst="rect">
            <a:avLst/>
          </a:prstGeom>
        </p:spPr>
      </p:pic>
      <p:cxnSp>
        <p:nvCxnSpPr>
          <p:cNvPr id="19" name="Conector reto 18"/>
          <p:cNvCxnSpPr/>
          <p:nvPr/>
        </p:nvCxnSpPr>
        <p:spPr>
          <a:xfrm>
            <a:off x="107504" y="4150597"/>
            <a:ext cx="1330044" cy="12267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107504" y="4150597"/>
            <a:ext cx="1395224" cy="12267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634431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de seta reta 25"/>
          <p:cNvCxnSpPr/>
          <p:nvPr/>
        </p:nvCxnSpPr>
        <p:spPr>
          <a:xfrm>
            <a:off x="1403648" y="4941168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8532440" y="4479869"/>
            <a:ext cx="421910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0" name="CustomShape 4"/>
          <p:cNvSpPr/>
          <p:nvPr/>
        </p:nvSpPr>
        <p:spPr>
          <a:xfrm>
            <a:off x="5580112" y="6546600"/>
            <a:ext cx="3562808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Haydon</a:t>
            </a:r>
            <a:r>
              <a:rPr lang="en-US" sz="12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20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etal</a:t>
            </a:r>
            <a:r>
              <a:rPr lang="en-US" sz="1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2013 </a:t>
            </a:r>
            <a:r>
              <a:rPr lang="en-US" sz="12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Nature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1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502:689–692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78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332</Words>
  <Application>Microsoft Macintosh PowerPoint</Application>
  <PresentationFormat>Présentation à l'écran (4:3)</PresentationFormat>
  <Paragraphs>68</Paragraphs>
  <Slides>8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Office Theme</vt:lpstr>
      <vt:lpstr>8_Default Design</vt:lpstr>
      <vt:lpstr>CorelDRAW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</dc:creator>
  <cp:lastModifiedBy>Laetitia Brone</cp:lastModifiedBy>
  <cp:revision>32</cp:revision>
  <dcterms:created xsi:type="dcterms:W3CDTF">2016-10-04T11:52:09Z</dcterms:created>
  <dcterms:modified xsi:type="dcterms:W3CDTF">2017-06-07T19:17:44Z</dcterms:modified>
</cp:coreProperties>
</file>